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9"/>
  </p:notesMasterIdLst>
  <p:sldIdLst>
    <p:sldId id="256" r:id="rId2"/>
    <p:sldId id="257" r:id="rId3"/>
    <p:sldId id="259" r:id="rId4"/>
    <p:sldId id="260" r:id="rId5"/>
    <p:sldId id="261" r:id="rId6"/>
    <p:sldId id="264" r:id="rId7"/>
    <p:sldId id="275" r:id="rId8"/>
    <p:sldId id="262" r:id="rId9"/>
    <p:sldId id="279" r:id="rId10"/>
    <p:sldId id="297" r:id="rId11"/>
    <p:sldId id="277" r:id="rId12"/>
    <p:sldId id="278" r:id="rId13"/>
    <p:sldId id="267" r:id="rId14"/>
    <p:sldId id="266" r:id="rId15"/>
    <p:sldId id="276" r:id="rId16"/>
    <p:sldId id="270" r:id="rId17"/>
    <p:sldId id="271" r:id="rId18"/>
    <p:sldId id="272" r:id="rId19"/>
    <p:sldId id="268" r:id="rId20"/>
    <p:sldId id="273" r:id="rId21"/>
    <p:sldId id="274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6600"/>
    <a:srgbClr val="EF5D03"/>
    <a:srgbClr val="F16B2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rri-usirf\public$\Agathe\AG%202015\Marc%20Bourgeois\Tous%20d&#233;partements%20v16-8%20jui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585739282589677E-2"/>
          <c:y val="5.1400554097404488E-2"/>
          <c:w val="0.89052537182852143"/>
          <c:h val="0.8326195683872849"/>
        </c:manualLayout>
      </c:layout>
      <c:lineChart>
        <c:grouping val="standard"/>
        <c:varyColors val="0"/>
        <c:ser>
          <c:idx val="0"/>
          <c:order val="0"/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dPt>
            <c:idx val="7"/>
            <c:bubble3D val="0"/>
            <c:spPr>
              <a:ln w="57150">
                <a:solidFill>
                  <a:srgbClr val="FF0000"/>
                </a:solidFill>
                <a:prstDash val="sysDash"/>
              </a:ln>
            </c:spPr>
          </c:dPt>
          <c:cat>
            <c:numRef>
              <c:f>Feuil1!$A$1:$A$8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Feuil1!$B$1:$B$8</c:f>
              <c:numCache>
                <c:formatCode>General</c:formatCode>
                <c:ptCount val="8"/>
                <c:pt idx="0">
                  <c:v>4.1660000000000004</c:v>
                </c:pt>
                <c:pt idx="1">
                  <c:v>4.0129999999999999</c:v>
                </c:pt>
                <c:pt idx="2">
                  <c:v>3.5819999999999999</c:v>
                </c:pt>
                <c:pt idx="3">
                  <c:v>3.26</c:v>
                </c:pt>
                <c:pt idx="4">
                  <c:v>3.0619999999999998</c:v>
                </c:pt>
                <c:pt idx="5">
                  <c:v>3.0550000000000002</c:v>
                </c:pt>
                <c:pt idx="6">
                  <c:v>2.9550000000000001</c:v>
                </c:pt>
                <c:pt idx="7" formatCode="0.000">
                  <c:v>2.7481500000000003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13920"/>
        <c:axId val="93715456"/>
      </c:lineChart>
      <c:dateAx>
        <c:axId val="937139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93715456"/>
        <c:crosses val="autoZero"/>
        <c:auto val="0"/>
        <c:lblOffset val="100"/>
        <c:baseTimeUnit val="days"/>
      </c:dateAx>
      <c:valAx>
        <c:axId val="93715456"/>
        <c:scaling>
          <c:orientation val="minMax"/>
          <c:min val="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fr-FR"/>
          </a:p>
        </c:txPr>
        <c:crossAx val="93713920"/>
        <c:crossesAt val="2008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Grosses </a:t>
            </a:r>
            <a:r>
              <a:rPr lang="en-US" dirty="0" err="1">
                <a:solidFill>
                  <a:schemeClr val="tx1"/>
                </a:solidFill>
              </a:rPr>
              <a:t>réparations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voirie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Variable </a:t>
            </a:r>
            <a:r>
              <a:rPr lang="en-US" dirty="0" err="1">
                <a:solidFill>
                  <a:schemeClr val="tx1"/>
                </a:solidFill>
              </a:rPr>
              <a:t>d'ajustement</a:t>
            </a:r>
            <a:r>
              <a:rPr lang="en-US" dirty="0">
                <a:solidFill>
                  <a:schemeClr val="tx1"/>
                </a:solidFill>
              </a:rPr>
              <a:t> ?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'Tous D'!$B$84</c:f>
              <c:strCache>
                <c:ptCount val="1"/>
                <c:pt idx="0">
                  <c:v>Grosses réparations voirie</c:v>
                </c:pt>
              </c:strCache>
            </c:strRef>
          </c:tx>
          <c:dPt>
            <c:idx val="1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2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"/>
            <c:marker>
              <c:symbol val="x"/>
              <c:size val="13"/>
            </c:marker>
            <c:bubble3D val="0"/>
            <c:spPr>
              <a:ln>
                <a:solidFill>
                  <a:schemeClr val="bg1"/>
                </a:solidFill>
                <a:prstDash val="sysDash"/>
              </a:ln>
            </c:spPr>
          </c:dPt>
          <c:dPt>
            <c:idx val="4"/>
            <c:marker>
              <c:symbol val="x"/>
              <c:size val="13"/>
            </c:marker>
            <c:bubble3D val="0"/>
            <c:spPr>
              <a:ln>
                <a:solidFill>
                  <a:schemeClr val="bg1"/>
                </a:solidFill>
                <a:prstDash val="sysDash"/>
              </a:ln>
            </c:spPr>
          </c:dPt>
          <c:cat>
            <c:numRef>
              <c:f>'Tous D'!$D$11:$H$11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'Tous D'!$D$84:$H$84</c:f>
              <c:numCache>
                <c:formatCode>#,##0\ "€"</c:formatCode>
                <c:ptCount val="5"/>
                <c:pt idx="0">
                  <c:v>56172000</c:v>
                </c:pt>
                <c:pt idx="1">
                  <c:v>58801000</c:v>
                </c:pt>
                <c:pt idx="2">
                  <c:v>47033000</c:v>
                </c:pt>
                <c:pt idx="3">
                  <c:v>51980000</c:v>
                </c:pt>
                <c:pt idx="4">
                  <c:v>60417125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46848"/>
        <c:axId val="93648384"/>
      </c:lineChart>
      <c:catAx>
        <c:axId val="9364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fr-FR"/>
          </a:p>
        </c:txPr>
        <c:crossAx val="93648384"/>
        <c:crosses val="autoZero"/>
        <c:auto val="1"/>
        <c:lblAlgn val="ctr"/>
        <c:lblOffset val="100"/>
        <c:noMultiLvlLbl val="0"/>
      </c:catAx>
      <c:valAx>
        <c:axId val="93648384"/>
        <c:scaling>
          <c:orientation val="minMax"/>
          <c:min val="40000000"/>
        </c:scaling>
        <c:delete val="0"/>
        <c:axPos val="l"/>
        <c:majorGridlines/>
        <c:numFmt formatCode="#,##0\ &quot;€&quot;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aseline="0">
                <a:solidFill>
                  <a:schemeClr val="tx1"/>
                </a:solidFill>
              </a:defRPr>
            </a:pPr>
            <a:endParaRPr lang="fr-FR"/>
          </a:p>
        </c:txPr>
        <c:crossAx val="93646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0789E-8C3D-421A-BAF2-1803CB06A72D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9C2ED-BCCA-42D0-91EB-1E2B1F3B91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79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C2ED-BCCA-42D0-91EB-1E2B1F3B91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14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juin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Routes et rues, 1er réseau social : a</a:t>
            </a:r>
            <a:r>
              <a:rPr lang="fr-FR" sz="1050" smtClean="0"/>
              <a:t>près la réforme territoriale,</a:t>
            </a:r>
          </a:p>
          <a:p>
            <a:r>
              <a:rPr lang="fr-FR" sz="1050" smtClean="0"/>
              <a:t>quel avenir, quelles opportunités ?</a:t>
            </a:r>
            <a:endParaRPr lang="fr-FR" sz="105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81A-3349-41DD-8F80-1EA5B0FB67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21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43ED-7B17-42A7-BCE3-789024BE6E92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81A-3349-41DD-8F80-1EA5B0FB67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96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43ED-7B17-42A7-BCE3-789024BE6E92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81A-3349-41DD-8F80-1EA5B0FB67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29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43ED-7B17-42A7-BCE3-789024BE6E92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81A-3349-41DD-8F80-1EA5B0FB67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14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43ED-7B17-42A7-BCE3-789024BE6E92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81A-3349-41DD-8F80-1EA5B0FB67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33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43ED-7B17-42A7-BCE3-789024BE6E92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81A-3349-41DD-8F80-1EA5B0FB67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93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43ED-7B17-42A7-BCE3-789024BE6E92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81A-3349-41DD-8F80-1EA5B0FB67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29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43ED-7B17-42A7-BCE3-789024BE6E92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81A-3349-41DD-8F80-1EA5B0FB67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9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43ED-7B17-42A7-BCE3-789024BE6E92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81A-3349-41DD-8F80-1EA5B0FB67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99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43ED-7B17-42A7-BCE3-789024BE6E92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81A-3349-41DD-8F80-1EA5B0FB67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83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43ED-7B17-42A7-BCE3-789024BE6E92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381A-3349-41DD-8F80-1EA5B0FB67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8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543ED-7B17-42A7-BCE3-789024BE6E92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381A-3349-41DD-8F80-1EA5B0FB67E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2"/>
            <a:ext cx="1213324" cy="7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2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68760"/>
            <a:ext cx="9144000" cy="144016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79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7524" y="1340768"/>
            <a:ext cx="8568952" cy="1080120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</a:t>
            </a:r>
            <a:r>
              <a:rPr lang="fr-FR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réseau </a:t>
            </a: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Après la réforme territoriale, 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 avenir, quelles </a:t>
            </a: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opportunités ?</a:t>
            </a:r>
            <a:endParaRPr lang="fr-F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632848" cy="17526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de Jacques Tavernier Président de l’USIRF</a:t>
            </a:r>
            <a:endParaRPr lang="fr-FR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3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767AB8-8DA0-4C75-9B7B-65EACB29EE96}" type="slidenum">
              <a:rPr lang="fr-FR" smtClean="0"/>
              <a:t>10</a:t>
            </a:fld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07504" y="644012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juin 2015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6317" y="6440125"/>
            <a:ext cx="6328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1er réseau social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après la réforme territoriale, quel avenir, quelles opportunités ?</a:t>
            </a:r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5" y="404664"/>
            <a:ext cx="7194989" cy="539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767AB8-8DA0-4C75-9B7B-65EACB29EE96}" type="slidenum">
              <a:rPr lang="fr-FR" smtClean="0"/>
              <a:t>11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644012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juin 2015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6317" y="6440125"/>
            <a:ext cx="6328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1er réseau social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après la réforme territoriale, quel avenir, quelles opportunités ?</a:t>
            </a:r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82924" y="1034599"/>
            <a:ext cx="163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Département 3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745957" y="1014955"/>
            <a:ext cx="163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Département 2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71816" y="1033810"/>
            <a:ext cx="163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Département 1</a:t>
            </a:r>
            <a:endParaRPr lang="fr-FR" b="1" dirty="0">
              <a:solidFill>
                <a:srgbClr val="00B0F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76" y="1554837"/>
            <a:ext cx="2587805" cy="256005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84784"/>
            <a:ext cx="2428236" cy="260861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9" y="1525063"/>
            <a:ext cx="2414360" cy="2608619"/>
          </a:xfrm>
          <a:prstGeom prst="rect">
            <a:avLst/>
          </a:prstGeom>
        </p:spPr>
      </p:pic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289838"/>
              </p:ext>
            </p:extLst>
          </p:nvPr>
        </p:nvGraphicFramePr>
        <p:xfrm>
          <a:off x="3427722" y="4528771"/>
          <a:ext cx="23295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364"/>
                <a:gridCol w="14401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Excellent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Acceptable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EF5D0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Médiocre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2178249" y="278502"/>
            <a:ext cx="520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Audit interne de 400 km de réseaux départementaux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76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767AB8-8DA0-4C75-9B7B-65EACB29EE96}" type="slidenum">
              <a:rPr lang="fr-FR" smtClean="0"/>
              <a:t>12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0"/>
            <a:ext cx="150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4" y="-1"/>
            <a:ext cx="1553517" cy="686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46317" y="6440125"/>
            <a:ext cx="6328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1er réseau social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après la réforme territoriale, quel avenir, quelles opportunités ?</a:t>
            </a:r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6437108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juin 2015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17" y="476672"/>
            <a:ext cx="6972267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767AB8-8DA0-4C75-9B7B-65EACB29EE96}" type="slidenum">
              <a:rPr lang="fr-FR" smtClean="0"/>
              <a:t>13</a:t>
            </a:fld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07504" y="644012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juin 2015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5" y="2924944"/>
            <a:ext cx="8439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 est la réalité de la dépense routière ?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6317" y="6440125"/>
            <a:ext cx="6328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1er réseau social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après la réforme territoriale, quel avenir, quelles opportunités ?</a:t>
            </a:r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9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767AB8-8DA0-4C75-9B7B-65EACB29EE96}" type="slidenum">
              <a:rPr lang="fr-FR" smtClean="0"/>
              <a:t>14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20" y="2420888"/>
            <a:ext cx="6614173" cy="277673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084168" y="2588755"/>
            <a:ext cx="293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100 000 agents publics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27584" y="191683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65 000 agents d’entreprises</a:t>
            </a:r>
            <a:endParaRPr lang="fr-FR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7504" y="644012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juin 2015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6317" y="6440125"/>
            <a:ext cx="6328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1er réseau social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après la réforme territoriale, quel avenir, quelles opportunités ?</a:t>
            </a:r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73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767AB8-8DA0-4C75-9B7B-65EACB29EE96}" type="slidenum">
              <a:rPr lang="fr-FR" smtClean="0"/>
              <a:t>15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07504" y="644012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juin 2015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6317" y="6440125"/>
            <a:ext cx="6328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1er réseau social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après la réforme territoriale, quel avenir, quelles opportunités ?</a:t>
            </a:r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691589"/>
              </p:ext>
            </p:extLst>
          </p:nvPr>
        </p:nvGraphicFramePr>
        <p:xfrm>
          <a:off x="1285875" y="1331118"/>
          <a:ext cx="6572250" cy="419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ccolade fermante 2"/>
          <p:cNvSpPr/>
          <p:nvPr/>
        </p:nvSpPr>
        <p:spPr>
          <a:xfrm>
            <a:off x="6804248" y="1998267"/>
            <a:ext cx="216024" cy="1728192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7000793" y="2612039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-29 %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2" name="Accolade fermante 11"/>
          <p:cNvSpPr/>
          <p:nvPr/>
        </p:nvSpPr>
        <p:spPr>
          <a:xfrm>
            <a:off x="7812360" y="3726458"/>
            <a:ext cx="288032" cy="350613"/>
          </a:xfrm>
          <a:prstGeom prst="rightBrace">
            <a:avLst>
              <a:gd name="adj1" fmla="val 178740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123834" y="3670931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-7 %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27584" y="476672"/>
            <a:ext cx="78570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Budget primitif des départements en investissement voirie </a:t>
            </a:r>
          </a:p>
          <a:p>
            <a:r>
              <a:rPr lang="fr-FR" sz="2000" i="1" dirty="0" smtClean="0"/>
              <a:t>(Etudes, acquisitions et travaux)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23131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767AB8-8DA0-4C75-9B7B-65EACB29EE96}" type="slidenum">
              <a:rPr lang="fr-FR" smtClean="0"/>
              <a:t>16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07504" y="644012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juin 2015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6317" y="6440125"/>
            <a:ext cx="6328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1er réseau social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après la réforme territoriale, quel avenir, quelles opportunités ?</a:t>
            </a:r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02355"/>
            <a:ext cx="3470080" cy="347767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719118"/>
            <a:ext cx="782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Répartition des dépenses de voirie départementale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54902" y="3140968"/>
            <a:ext cx="222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Investissements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71233" y="3732665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Masse salariale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150956" y="5504991"/>
            <a:ext cx="2711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92D050"/>
                </a:solidFill>
              </a:rPr>
              <a:t>Grosses réparations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04685" y="1539006"/>
            <a:ext cx="2289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Fonctionnement</a:t>
            </a:r>
            <a:endParaRPr lang="fr-FR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4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767AB8-8DA0-4C75-9B7B-65EACB29EE96}" type="slidenum">
              <a:rPr lang="fr-FR" smtClean="0"/>
              <a:t>17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146317" y="6440125"/>
            <a:ext cx="6328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1er réseau social</a:t>
            </a:r>
            <a:r>
              <a:rPr lang="fr-FR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après la réforme territoriale, quel avenir, quelles opportunités ?</a:t>
            </a:r>
            <a:endParaRPr lang="fr-FR" sz="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7504" y="644012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juin 2015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7" y="799004"/>
            <a:ext cx="797024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9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30393"/>
            <a:ext cx="6912768" cy="52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767AB8-8DA0-4C75-9B7B-65EACB29EE96}" type="slidenum">
              <a:rPr lang="fr-FR" smtClean="0"/>
              <a:t>18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07504" y="644012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juin 2015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951909" y="2420888"/>
            <a:ext cx="2376264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46317" y="6440125"/>
            <a:ext cx="6328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1er réseau social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après la réforme territoriale, quel avenir, quelles opportunités ?</a:t>
            </a:r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341479" y="1743114"/>
            <a:ext cx="2637916" cy="28677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94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6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6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767AB8-8DA0-4C75-9B7B-65EACB29EE96}" type="slidenum">
              <a:rPr lang="fr-FR" smtClean="0"/>
              <a:t>19</a:t>
            </a:fld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07504" y="644012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juin 2015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9" y="620688"/>
            <a:ext cx="827626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46317" y="6440125"/>
            <a:ext cx="6328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1er réseau social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après la réforme territoriale, quel avenir, quelles opportunités ?</a:t>
            </a:r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1800000">
            <a:off x="5241413" y="2725849"/>
            <a:ext cx="21602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1800000">
            <a:off x="5130912" y="2841911"/>
            <a:ext cx="21602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1800000">
            <a:off x="5035840" y="2968006"/>
            <a:ext cx="21602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1800000">
            <a:off x="4907824" y="3068959"/>
            <a:ext cx="21602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 rot="1800000">
            <a:off x="4851261" y="3207565"/>
            <a:ext cx="21602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 rot="1800000">
            <a:off x="4762466" y="3330460"/>
            <a:ext cx="21602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2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3568" y="0"/>
            <a:ext cx="2160240" cy="6858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1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146317" y="6440125"/>
            <a:ext cx="6328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1er réseau social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après la réforme territoriale, quel avenir, quelles opportunités ?</a:t>
            </a:r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4902" y="1340768"/>
            <a:ext cx="833757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L’industrie routière en France c’est :</a:t>
            </a:r>
          </a:p>
          <a:p>
            <a:endParaRPr lang="fr-FR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1 400 </a:t>
            </a:r>
            <a:r>
              <a:rPr lang="fr-F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entreprises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90 000 </a:t>
            </a:r>
            <a:r>
              <a:rPr lang="fr-F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fr-F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Milliards</a:t>
            </a:r>
            <a:r>
              <a:rPr lang="fr-F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chiffre d’affaires</a:t>
            </a:r>
          </a:p>
          <a:p>
            <a:pPr marL="1163638" lvl="2"/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 70 %</a:t>
            </a: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relève de la puissance publique</a:t>
            </a:r>
            <a:endParaRPr lang="fr-F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644012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juin 2015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17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767AB8-8DA0-4C75-9B7B-65EACB29EE96}" type="slidenum">
              <a:rPr lang="fr-FR" smtClean="0"/>
              <a:t>20</a:t>
            </a:fld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07504" y="644012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juin 2015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6317" y="6440125"/>
            <a:ext cx="6328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1er réseau social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après la réforme territoriale, quel avenir, quelles opportunités ?</a:t>
            </a:r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14" y="2095026"/>
            <a:ext cx="2376592" cy="178244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89" y="3877470"/>
            <a:ext cx="2567620" cy="192571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302" y="3196532"/>
            <a:ext cx="2547247" cy="191043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6" y="2978148"/>
            <a:ext cx="2608139" cy="186217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95" y="1106954"/>
            <a:ext cx="2494926" cy="187119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89" y="338344"/>
            <a:ext cx="2475913" cy="185693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15" y="1412776"/>
            <a:ext cx="2496277" cy="187220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5" y="338344"/>
            <a:ext cx="7572527" cy="54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767AB8-8DA0-4C75-9B7B-65EACB29EE96}" type="slidenum">
              <a:rPr lang="fr-FR" smtClean="0"/>
              <a:t>21</a:t>
            </a:fld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07504" y="644012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juin 2015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6317" y="6440125"/>
            <a:ext cx="6328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1er réseau social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après la réforme territoriale, quel avenir, quelles opportunités ?</a:t>
            </a:r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317" y="476672"/>
            <a:ext cx="4968551" cy="22113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6317" y="2852936"/>
            <a:ext cx="69218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Dominique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Bussereau,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Président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l’ADF</a:t>
            </a:r>
          </a:p>
          <a:p>
            <a:pPr>
              <a:spcBef>
                <a:spcPct val="50000"/>
              </a:spcBef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Charles-Eric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Lemaignen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Président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l’ACUF</a:t>
            </a:r>
          </a:p>
          <a:p>
            <a:pPr>
              <a:spcBef>
                <a:spcPct val="50000"/>
              </a:spcBef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François Poupard,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Directeur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DGITM-MEDDE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Bruno Cavagné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Président de la FNTP</a:t>
            </a:r>
          </a:p>
          <a:p>
            <a:pPr>
              <a:spcBef>
                <a:spcPct val="50000"/>
              </a:spcBef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 Tassone,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Directeur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 de l’IDRRIM</a:t>
            </a:r>
            <a:endParaRPr lang="fr-FR" sz="2400" dirty="0"/>
          </a:p>
          <a:p>
            <a:pPr algn="ctr">
              <a:spcBef>
                <a:spcPct val="50000"/>
              </a:spcBef>
            </a:pPr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 Marc Bourgeois (MBSC)</a:t>
            </a:r>
            <a:endParaRPr lang="fr-FR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2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séquence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L’urgence d’agir</a:t>
            </a:r>
            <a:endParaRPr lang="fr-FR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67744" y="6381328"/>
            <a:ext cx="444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Assemblée générale de l’USIRF – 11 juin 2015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2"/>
            <a:ext cx="1208544" cy="7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2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41" y="0"/>
            <a:ext cx="3192907" cy="54868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L’urgence d’agir</a:t>
            </a: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67744" y="6381328"/>
            <a:ext cx="444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Assemblée générale de l’USIRF – 11 juin 2015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2"/>
            <a:ext cx="1208544" cy="761662"/>
          </a:xfrm>
          <a:prstGeom prst="rect">
            <a:avLst/>
          </a:prstGeom>
        </p:spPr>
      </p:pic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437249"/>
              </p:ext>
            </p:extLst>
          </p:nvPr>
        </p:nvGraphicFramePr>
        <p:xfrm>
          <a:off x="961947" y="1233310"/>
          <a:ext cx="705678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468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41" y="0"/>
            <a:ext cx="3192907" cy="54868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L’urgence d’agir</a:t>
            </a: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67744" y="6381328"/>
            <a:ext cx="444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Assemblée générale de l’USIRF – 11 juin 2015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2"/>
            <a:ext cx="1208544" cy="7616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0"/>
            <a:ext cx="5025984" cy="525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L’urgence d’agir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67744" y="6381328"/>
            <a:ext cx="444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Assemblée générale de l’USIRF – 11 juin 2015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2"/>
            <a:ext cx="1208544" cy="76166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4" y="914938"/>
            <a:ext cx="7122098" cy="46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6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 descr="carte_France_t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77524"/>
            <a:ext cx="6048672" cy="6080580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41" y="0"/>
            <a:ext cx="3192907" cy="54868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L’urgence d’agir</a:t>
            </a: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67744" y="6381328"/>
            <a:ext cx="444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Assemblée générale de l’USIRF – 11 juin 2015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2"/>
            <a:ext cx="1208544" cy="7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41" y="0"/>
            <a:ext cx="3192907" cy="54868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L’urgence d’agir</a:t>
            </a: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67744" y="6381328"/>
            <a:ext cx="444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Assemblée générale de l’USIRF – 11 juin 2015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2"/>
            <a:ext cx="1208544" cy="7616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76" y="620688"/>
            <a:ext cx="64865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6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67744" y="6381328"/>
            <a:ext cx="444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Assemblée générale de l’USIRF – 11 juin 2015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2"/>
            <a:ext cx="1208544" cy="761662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séquence </a:t>
            </a: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467544" y="3886200"/>
            <a:ext cx="8208912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L’opportunité d’agir</a:t>
            </a:r>
            <a:endParaRPr lang="fr-FR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0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67744" y="6381328"/>
            <a:ext cx="444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Assemblée générale de l’USIRF – 11 juin 2015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2"/>
            <a:ext cx="1208544" cy="7616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0" y="1484784"/>
            <a:ext cx="8299010" cy="33843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10941" y="0"/>
            <a:ext cx="4561059" cy="5486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L’opportunité d’agir</a:t>
            </a: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6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 vers le bas 2"/>
          <p:cNvSpPr/>
          <p:nvPr/>
        </p:nvSpPr>
        <p:spPr>
          <a:xfrm rot="18673115">
            <a:off x="6125700" y="1822786"/>
            <a:ext cx="1430186" cy="3630802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767AB8-8DA0-4C75-9B7B-65EACB29EE96}" type="slidenum">
              <a:rPr lang="fr-FR" smtClean="0"/>
              <a:t>3</a:t>
            </a:fld>
            <a:endParaRPr lang="fr-F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6912" y="725310"/>
            <a:ext cx="7713509" cy="423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1403278" y="2087785"/>
            <a:ext cx="823913" cy="5850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214156" y="2660413"/>
            <a:ext cx="842210" cy="9023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051604" y="3558019"/>
            <a:ext cx="873418" cy="4211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3905846" y="3625322"/>
            <a:ext cx="842211" cy="3514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20359" y="3625321"/>
            <a:ext cx="797719" cy="3538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5506173" y="3974363"/>
            <a:ext cx="803484" cy="23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284840" y="3963458"/>
            <a:ext cx="951456" cy="9834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236296" y="4946913"/>
            <a:ext cx="823766" cy="42539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753292" y="4460951"/>
            <a:ext cx="3268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-30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depuis 2007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1147294" y="1646428"/>
            <a:ext cx="0" cy="3942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1147294" y="5589239"/>
            <a:ext cx="6912768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376313" y="5550449"/>
            <a:ext cx="708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</a:t>
            </a:r>
            <a:r>
              <a:rPr lang="fr-FR" sz="1600" b="1" dirty="0" smtClean="0"/>
              <a:t>2008</a:t>
            </a:r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       2009	2010         2011</a:t>
            </a:r>
            <a:r>
              <a:rPr lang="fr-FR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      2012        2013           </a:t>
            </a:r>
            <a:r>
              <a:rPr lang="fr-FR" sz="1600" dirty="0" smtClean="0"/>
              <a:t>2014</a:t>
            </a:r>
            <a:r>
              <a:rPr lang="fr-FR" sz="1600" dirty="0" smtClean="0">
                <a:solidFill>
                  <a:schemeClr val="bg1"/>
                </a:solidFill>
              </a:rPr>
              <a:t>        </a:t>
            </a:r>
            <a:r>
              <a:rPr lang="fr-FR" sz="1600" b="1" dirty="0" smtClean="0"/>
              <a:t>2015</a:t>
            </a:r>
            <a:r>
              <a:rPr lang="fr-FR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	</a:t>
            </a:r>
            <a:endParaRPr lang="fr-FR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13424" y="1907580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100</a:t>
            </a:r>
            <a:endParaRPr lang="fr-FR" sz="28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504794" y="475239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70</a:t>
            </a:r>
            <a:endParaRPr lang="fr-FR" sz="2800" b="1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1090626" y="2087785"/>
            <a:ext cx="6505710" cy="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057910" y="4972923"/>
            <a:ext cx="6505710" cy="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07504" y="644012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juin 2015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46317" y="6440125"/>
            <a:ext cx="6328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1er réseau social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après la réforme territoriale, quel avenir, quelles opportunités ?</a:t>
            </a:r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2464080">
            <a:off x="5288990" y="3341947"/>
            <a:ext cx="3089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</a:rPr>
              <a:t>-20 000 emplois !</a:t>
            </a:r>
          </a:p>
        </p:txBody>
      </p:sp>
    </p:spTree>
    <p:extLst>
      <p:ext uri="{BB962C8B-B14F-4D97-AF65-F5344CB8AC3E}">
        <p14:creationId xmlns:p14="http://schemas.microsoft.com/office/powerpoint/2010/main" val="374672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67744" y="6381328"/>
            <a:ext cx="444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Assemblée générale de l’USIRF – 11 juin 2015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2"/>
            <a:ext cx="1208544" cy="76166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79" y="557898"/>
            <a:ext cx="6480720" cy="531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10941" y="0"/>
            <a:ext cx="4561059" cy="5486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L’opportunité d’agir</a:t>
            </a: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863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67744" y="6381328"/>
            <a:ext cx="444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Assemblée générale de l’USIRF – 11 juin 2015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2"/>
            <a:ext cx="1208544" cy="761662"/>
          </a:xfrm>
          <a:prstGeom prst="rect">
            <a:avLst/>
          </a:prstGeom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10941" y="0"/>
            <a:ext cx="4561059" cy="54868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L’opportunité d’agir</a:t>
            </a: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13" y="764704"/>
            <a:ext cx="3830692" cy="489567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3"/>
            <a:ext cx="3271547" cy="490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33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67744" y="6381328"/>
            <a:ext cx="444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Assemblée générale de l’USIRF – 11 juin 2015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2"/>
            <a:ext cx="1208544" cy="761662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séquence </a:t>
            </a: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467544" y="3886200"/>
            <a:ext cx="8208912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gouvernance</a:t>
            </a:r>
            <a:endParaRPr lang="fr-FR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7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33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67744" y="6381328"/>
            <a:ext cx="444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Assemblée générale de l’USIRF – 11 juin 2015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2"/>
            <a:ext cx="1208544" cy="761662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708774"/>
              </p:ext>
            </p:extLst>
          </p:nvPr>
        </p:nvGraphicFramePr>
        <p:xfrm>
          <a:off x="1442339" y="16288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638200"/>
                <a:gridCol w="393576"/>
                <a:gridCol w="2044824"/>
                <a:gridCol w="1219200"/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Recettes (en Mrds d’€)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Dépenses  (en Mrds</a:t>
                      </a:r>
                      <a:r>
                        <a:rPr lang="fr-FR" baseline="0" dirty="0" smtClean="0"/>
                        <a:t> d’€)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Cartes Grises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Fonctionnement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6,7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Taxes assurances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4,2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Investissement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11,4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Taxes diverses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Taxe carburants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28,3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TGAP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0,8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Concession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0,3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Divers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1,04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37,7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70C0"/>
                          </a:solidFill>
                        </a:rPr>
                        <a:t>18,1</a:t>
                      </a:r>
                      <a:endParaRPr lang="fr-F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236986" y="5229200"/>
            <a:ext cx="497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Soit un différentiel de près de 20 milliards d’euros 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1863" y="620688"/>
            <a:ext cx="790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Recettes et dépenses spécifiques des administrations, venant de la route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63124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33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67744" y="6381328"/>
            <a:ext cx="444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Assemblée générale de l’USIRF – 11 juin 2015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2"/>
            <a:ext cx="1208544" cy="76166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5" y="2528028"/>
            <a:ext cx="7231660" cy="266429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80728"/>
            <a:ext cx="3229658" cy="341117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403648" y="980729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Un observatoire….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73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33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67744" y="6381328"/>
            <a:ext cx="444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Assemblée générale de l’USIRF – 11 juin 2015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2"/>
            <a:ext cx="1208544" cy="7616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9" r="18230"/>
          <a:stretch/>
        </p:blipFill>
        <p:spPr>
          <a:xfrm>
            <a:off x="2123728" y="1040279"/>
            <a:ext cx="5184576" cy="518336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692411" y="500084"/>
            <a:ext cx="3595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Quelles solutions pour les élus ?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2803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33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67744" y="6381328"/>
            <a:ext cx="444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Assemblée générale de l’USIRF – 11 juin 2015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2"/>
            <a:ext cx="1208544" cy="761662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3757935" y="991472"/>
            <a:ext cx="3816424" cy="2160240"/>
            <a:chOff x="492815" y="980728"/>
            <a:chExt cx="8316955" cy="421159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815" y="2528028"/>
              <a:ext cx="7231660" cy="2664296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980728"/>
              <a:ext cx="3229658" cy="3411170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27" y="1944906"/>
            <a:ext cx="2927087" cy="268015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618318" y="30272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Dette grise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59256" y="1415791"/>
            <a:ext cx="2357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Comprendre et évaluer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21068"/>
            <a:ext cx="3156669" cy="132110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704074" y="3736402"/>
            <a:ext cx="350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Nouveaux modes de financement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83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33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67744" y="6381328"/>
            <a:ext cx="444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Assemblée générale de l’USIRF – 11 juin 2015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2"/>
            <a:ext cx="1208544" cy="76166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63" y="1772816"/>
            <a:ext cx="4968552" cy="397484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20009" y="836712"/>
            <a:ext cx="7724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Vers un nouveau modèle économique : ensemble !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76163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767AB8-8DA0-4C75-9B7B-65EACB29EE96}" type="slidenum">
              <a:rPr lang="fr-FR" smtClean="0"/>
              <a:t>4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9" r="18230"/>
          <a:stretch/>
        </p:blipFill>
        <p:spPr>
          <a:xfrm>
            <a:off x="1619673" y="404664"/>
            <a:ext cx="5832647" cy="583128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7504" y="644012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juin 2015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6317" y="6440125"/>
            <a:ext cx="6328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1er réseau social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après la réforme territoriale, quel avenir, quelles opportunités ?</a:t>
            </a:r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52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carte_France_tes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bright="45000" contrast="-5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662" y="908720"/>
            <a:ext cx="4929438" cy="5202250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767AB8-8DA0-4C75-9B7B-65EACB29EE96}" type="slidenum">
              <a:rPr lang="fr-FR" smtClean="0"/>
              <a:t>5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655990" y="1394773"/>
            <a:ext cx="4292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Dominique Bussereau,</a:t>
            </a:r>
            <a:b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 Ministre,</a:t>
            </a:r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Président de l’ADF </a:t>
            </a:r>
            <a:endParaRPr lang="fr-F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64286" y="1484983"/>
            <a:ext cx="163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380 000 km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654961" y="2978949"/>
            <a:ext cx="54109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Charles-Eric </a:t>
            </a:r>
            <a:r>
              <a:rPr lang="fr-FR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Lemaignen</a:t>
            </a:r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Président de l’ACUF,</a:t>
            </a:r>
          </a:p>
          <a:p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Président de l’Agglo d’Orléans Val de Loire</a:t>
            </a:r>
            <a:endParaRPr lang="fr-FR" sz="3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661381" y="4707141"/>
            <a:ext cx="32205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François Poupard,</a:t>
            </a:r>
            <a:b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Directeur général </a:t>
            </a:r>
          </a:p>
          <a:p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(DGITM-MEDDE)</a:t>
            </a:r>
            <a:endParaRPr lang="fr-FR" sz="3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164287" y="3063090"/>
            <a:ext cx="163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620 000 km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164287" y="4722529"/>
            <a:ext cx="163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21 000 km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07504" y="644012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juin 2015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6317" y="6440125"/>
            <a:ext cx="6328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1er réseau social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après la réforme territoriale, quel avenir, quelles opportunités ?</a:t>
            </a:r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06" y="1899681"/>
            <a:ext cx="1930403" cy="70715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615" y="3524755"/>
            <a:ext cx="900551" cy="3681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865630"/>
            <a:ext cx="495896" cy="6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9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767AB8-8DA0-4C75-9B7B-65EACB29EE96}" type="slidenum">
              <a:rPr lang="fr-FR" smtClean="0"/>
              <a:t>6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699792" y="2249869"/>
            <a:ext cx="429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Bruno Cavagné,</a:t>
            </a:r>
            <a:b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Président de la FNTP</a:t>
            </a:r>
            <a:endParaRPr lang="fr-F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633257" y="4149080"/>
            <a:ext cx="38938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 Tassone,</a:t>
            </a:r>
            <a:b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Directeur général de l’IDRRIM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107504" y="644012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juin 2015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6317" y="6440125"/>
            <a:ext cx="6328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1er réseau social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après la réforme territoriale, quel avenir, quelles opportunités ?</a:t>
            </a:r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14" y="2157161"/>
            <a:ext cx="1492815" cy="12718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75" y="4005064"/>
            <a:ext cx="1481954" cy="7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767AB8-8DA0-4C75-9B7B-65EACB29EE96}" type="slidenum">
              <a:rPr lang="fr-FR" smtClean="0"/>
              <a:t>7</a:t>
            </a:fld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059832" y="3861048"/>
            <a:ext cx="29508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 Bourgeois,</a:t>
            </a:r>
            <a:br>
              <a:rPr lang="fr-F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Consultant MBSC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107504" y="644012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juin 2015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6317" y="6440125"/>
            <a:ext cx="6328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1er réseau social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après la réforme territoriale, quel avenir, quelles opportunités ?</a:t>
            </a:r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287524" y="1340768"/>
            <a:ext cx="8568952" cy="1080120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</a:t>
            </a:r>
            <a:r>
              <a:rPr lang="fr-FR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réseau </a:t>
            </a: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Après la réforme territoriale, 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 avenir, quelles </a:t>
            </a: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opportunités ?</a:t>
            </a:r>
            <a:endParaRPr lang="fr-F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49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767AB8-8DA0-4C75-9B7B-65EACB29EE96}" type="slidenum">
              <a:rPr lang="fr-FR" smtClean="0"/>
              <a:t>8</a:t>
            </a:fld>
            <a:endParaRPr lang="fr-FR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755576" y="839203"/>
            <a:ext cx="691276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 dirty="0" smtClean="0">
                <a:solidFill>
                  <a:srgbClr val="FF0000"/>
                </a:solidFill>
              </a:rPr>
              <a:t>88 </a:t>
            </a:r>
            <a:r>
              <a:rPr lang="fr-FR" sz="4400" b="1" dirty="0">
                <a:solidFill>
                  <a:srgbClr val="FF0000"/>
                </a:solidFill>
              </a:rPr>
              <a:t>%</a:t>
            </a:r>
            <a:r>
              <a:rPr lang="fr-FR" sz="4400" dirty="0">
                <a:solidFill>
                  <a:srgbClr val="FF0000"/>
                </a:solidFill>
              </a:rPr>
              <a:t> </a:t>
            </a:r>
            <a:r>
              <a:rPr lang="fr-FR" sz="4400" dirty="0" smtClean="0">
                <a:solidFill>
                  <a:srgbClr val="00B050"/>
                </a:solidFill>
              </a:rPr>
              <a:t>des déplacements </a:t>
            </a:r>
            <a:r>
              <a:rPr lang="fr-FR" sz="4400" i="1" dirty="0"/>
              <a:t/>
            </a:r>
            <a:br>
              <a:rPr lang="fr-FR" sz="4400" i="1" dirty="0"/>
            </a:br>
            <a:r>
              <a:rPr lang="fr-FR" sz="4400" b="1" dirty="0" smtClean="0">
                <a:solidFill>
                  <a:srgbClr val="FF0000"/>
                </a:solidFill>
              </a:rPr>
              <a:t>88 %</a:t>
            </a:r>
            <a:r>
              <a:rPr lang="fr-FR" sz="4400" dirty="0" smtClean="0">
                <a:solidFill>
                  <a:srgbClr val="FF0000"/>
                </a:solidFill>
              </a:rPr>
              <a:t> </a:t>
            </a:r>
            <a:r>
              <a:rPr lang="fr-FR" sz="4400" dirty="0" smtClean="0">
                <a:solidFill>
                  <a:srgbClr val="00B050"/>
                </a:solidFill>
              </a:rPr>
              <a:t>du transport de fret</a:t>
            </a:r>
            <a:endParaRPr lang="fr-FR" sz="4400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5576" y="2564904"/>
            <a:ext cx="6962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002060"/>
                </a:solidFill>
              </a:rPr>
              <a:t>Principal support de mobilité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12488" y="4573241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002060"/>
                </a:solidFill>
              </a:rPr>
              <a:t>Un actif de </a:t>
            </a:r>
            <a:r>
              <a:rPr lang="fr-FR" sz="4400" b="1" dirty="0" smtClean="0">
                <a:solidFill>
                  <a:srgbClr val="002060"/>
                </a:solidFill>
              </a:rPr>
              <a:t>2 000</a:t>
            </a:r>
            <a:r>
              <a:rPr lang="fr-FR" sz="4400" dirty="0" smtClean="0">
                <a:solidFill>
                  <a:srgbClr val="002060"/>
                </a:solidFill>
              </a:rPr>
              <a:t> milliards d’€</a:t>
            </a:r>
            <a:endParaRPr lang="fr-FR" sz="4400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644012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juin 2015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6317" y="6440125"/>
            <a:ext cx="6328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1er réseau social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après la réforme territoriale, quel avenir, quelles opportunités ?</a:t>
            </a:r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5576" y="3526801"/>
            <a:ext cx="5401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FFFF00"/>
                </a:solidFill>
              </a:rPr>
              <a:t>Premier réseau social </a:t>
            </a:r>
            <a:r>
              <a:rPr lang="fr-FR" sz="4400" dirty="0" smtClean="0">
                <a:solidFill>
                  <a:srgbClr val="FFFF00"/>
                </a:solidFill>
              </a:rPr>
              <a:t>!</a:t>
            </a:r>
            <a:endParaRPr lang="fr-FR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6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767AB8-8DA0-4C75-9B7B-65EACB29EE96}" type="slidenum">
              <a:rPr lang="fr-FR" smtClean="0"/>
              <a:t>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644012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juin 2015</a:t>
            </a:r>
            <a:endParaRPr lang="fr-F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6317" y="6440125"/>
            <a:ext cx="6328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et rues, 1er réseau social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après la réforme territoriale, quel avenir, quelles opportunités ?</a:t>
            </a:r>
            <a:endParaRPr lang="fr-F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53855"/>
            <a:ext cx="7197207" cy="493538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178250" y="284523"/>
            <a:ext cx="541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Audit interne d’une centaine de km de réseau national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60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</TotalTime>
  <Words>937</Words>
  <Application>Microsoft Office PowerPoint</Application>
  <PresentationFormat>Affichage à l'écran (4:3)</PresentationFormat>
  <Paragraphs>179</Paragraphs>
  <Slides>37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Routes et rues, 1er réseau social Après la réforme territoriale, quel avenir, quelles opportunités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Routes et rues, 1er réseau social Après la réforme territoriale, quel avenir, quelles opportunités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1ère séquence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2ème séquence </vt:lpstr>
      <vt:lpstr>Présentation PowerPoint</vt:lpstr>
      <vt:lpstr>Présentation PowerPoint</vt:lpstr>
      <vt:lpstr>Présentation PowerPoint</vt:lpstr>
      <vt:lpstr>3ème séquence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DE THE</dc:creator>
  <cp:lastModifiedBy>Pierre DE THE</cp:lastModifiedBy>
  <cp:revision>93</cp:revision>
  <dcterms:created xsi:type="dcterms:W3CDTF">2015-06-05T11:42:08Z</dcterms:created>
  <dcterms:modified xsi:type="dcterms:W3CDTF">2015-06-11T13:51:08Z</dcterms:modified>
</cp:coreProperties>
</file>